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6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0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05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35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14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95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79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51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42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3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20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13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71845-011C-4D44-84C9-DD9DA56A9083}" type="datetimeFigureOut">
              <a:rPr lang="pt-BR" smtClean="0"/>
              <a:t>03/12/2018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DBBEAE1-BE45-4817-BB60-751D4C1AB6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08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0CC42-F2EA-4F42-B8CB-0957A79AAA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7315" y="4297764"/>
            <a:ext cx="7772400" cy="102276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pt-BR" sz="3100" b="1" dirty="0"/>
            </a:br>
            <a:br>
              <a:rPr lang="pt-BR" sz="3100" b="1" dirty="0"/>
            </a:br>
            <a:br>
              <a:rPr lang="pt-BR" dirty="0"/>
            </a:br>
            <a:r>
              <a:rPr lang="pt-BR" sz="2700" i="1" dirty="0">
                <a:solidFill>
                  <a:schemeClr val="accent4">
                    <a:lumMod val="75000"/>
                  </a:schemeClr>
                </a:solidFill>
              </a:rPr>
              <a:t>Maria Goretti Cavalcante de Carvalho</a:t>
            </a:r>
            <a:br>
              <a:rPr lang="pt-BR" sz="27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pt-BR" sz="2700" dirty="0">
                <a:solidFill>
                  <a:schemeClr val="accent4">
                    <a:lumMod val="75000"/>
                  </a:schemeClr>
                </a:solidFill>
              </a:rPr>
              <a:t>Coordenadora Institucional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A9BFF5-FF6F-4005-A56A-929C3AF83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6244" y="5320524"/>
            <a:ext cx="2650874" cy="824044"/>
          </a:xfrm>
        </p:spPr>
        <p:txBody>
          <a:bodyPr>
            <a:normAutofit fontScale="85000" lnSpcReduction="10000"/>
          </a:bodyPr>
          <a:lstStyle/>
          <a:p>
            <a:r>
              <a:rPr lang="pt-BR" b="1" dirty="0"/>
              <a:t>Edital CAPES nº 07/2018</a:t>
            </a:r>
          </a:p>
          <a:p>
            <a:r>
              <a:rPr lang="pt-BR" b="1" dirty="0"/>
              <a:t>Portaria CAPES 45/2018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3764DA0-0A50-4957-B3BB-ED3A0D51CB97}"/>
              </a:ext>
            </a:extLst>
          </p:cNvPr>
          <p:cNvSpPr/>
          <p:nvPr/>
        </p:nvSpPr>
        <p:spPr>
          <a:xfrm>
            <a:off x="2317315" y="2728104"/>
            <a:ext cx="94936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solidFill>
                  <a:srgbClr val="002060"/>
                </a:solidFill>
              </a:rPr>
              <a:t>O PROGRAMA INSTITUCIONAL DE BOLSAS DE INICIAÇÃO À DOCÊNCIA DA UEMA - PIBID</a:t>
            </a:r>
            <a:endParaRPr lang="pt-BR" sz="3200" dirty="0">
              <a:solidFill>
                <a:srgbClr val="002060"/>
              </a:solidFill>
            </a:endParaRPr>
          </a:p>
        </p:txBody>
      </p:sp>
      <p:pic>
        <p:nvPicPr>
          <p:cNvPr id="1026" name="Imagem 19" descr="ANd9GcQSsn7VtOudkHaYUw8osTkfT1RyzbgwGXevMTiYKJmASUlLDfBlPkSXYiyz">
            <a:extLst>
              <a:ext uri="{FF2B5EF4-FFF2-40B4-BE49-F238E27FC236}">
                <a16:creationId xmlns:a16="http://schemas.microsoft.com/office/drawing/2014/main" id="{E146A125-8FD0-4E98-9886-A1A4F92B4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592" y="1007467"/>
            <a:ext cx="2751690" cy="137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m 1" descr="C:\Users\User\AppData\Local\Temp\Rar$DI15.964\capes-72012-RGBlow.jpg">
            <a:extLst>
              <a:ext uri="{FF2B5EF4-FFF2-40B4-BE49-F238E27FC236}">
                <a16:creationId xmlns:a16="http://schemas.microsoft.com/office/drawing/2014/main" id="{E122CAE9-4341-411C-A12D-022962CD8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493" y="713432"/>
            <a:ext cx="1872027" cy="17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Imagem 22" descr="novo-logo-uema">
            <a:extLst>
              <a:ext uri="{FF2B5EF4-FFF2-40B4-BE49-F238E27FC236}">
                <a16:creationId xmlns:a16="http://schemas.microsoft.com/office/drawing/2014/main" id="{52328EBA-A1B7-49E0-897D-BDE479B36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857" y="1074567"/>
            <a:ext cx="3213675" cy="1241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04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170C9D-2C22-4BD1-B559-EB1DFFA12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389" y="804519"/>
            <a:ext cx="9664465" cy="798813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r>
              <a:rPr lang="pt-BR" b="1" dirty="0">
                <a:solidFill>
                  <a:srgbClr val="0070C0"/>
                </a:solidFill>
              </a:rPr>
              <a:t>São princípios da iniciação à docência: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0D2C09-910B-4421-9830-7E50EFEC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389" y="1603332"/>
            <a:ext cx="9664465" cy="4450149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/>
              <a:t>I. o desenvolvimento de atividades em níveis crescentes de complexidade em direção à autonomia do aluno em formação; </a:t>
            </a:r>
          </a:p>
          <a:p>
            <a:r>
              <a:rPr lang="pt-BR" sz="2400" dirty="0"/>
              <a:t>II. valorização do trabalho coletivo e interdisciplinar; </a:t>
            </a:r>
          </a:p>
          <a:p>
            <a:r>
              <a:rPr lang="pt-BR" sz="2400" dirty="0"/>
              <a:t>III. intencionalidade pedagógica clara para o processo de ensino-aprendizagem dos objetos de conhecimento da Base Nacional Comum Curricular; </a:t>
            </a:r>
          </a:p>
          <a:p>
            <a:r>
              <a:rPr lang="pt-BR" sz="2400" dirty="0"/>
              <a:t>IV. estímulo à inovação, à ética profissional, à criatividade, à inventividade e à interação dos pares; e </a:t>
            </a:r>
          </a:p>
          <a:p>
            <a:r>
              <a:rPr lang="pt-BR" sz="2400" dirty="0"/>
              <a:t>V. aperfeiçoamento das habilidades de leitura, de escrita e de fala do licenciando.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842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5D0E5A-1F9D-4767-898C-ABAC3767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873969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r>
              <a:rPr lang="pt-BR" b="1" dirty="0">
                <a:solidFill>
                  <a:srgbClr val="0070C0"/>
                </a:solidFill>
              </a:rPr>
              <a:t>São características da iniciação à docência: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10A3A9-A193-4F2E-B9D3-DA5820936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285" y="1678488"/>
            <a:ext cx="9714569" cy="437499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400" dirty="0"/>
              <a:t>  I. estudo do contexto educacional;</a:t>
            </a:r>
          </a:p>
          <a:p>
            <a:pPr marL="0" indent="0">
              <a:buNone/>
            </a:pPr>
            <a:r>
              <a:rPr lang="pt-BR" sz="2400" dirty="0"/>
              <a:t>  II. desenvolvimento de ações nos diferentes espaços escolares – como salas de aula, laboratórios, bibliotecas, espaços recreativos e desportivos, ateliês, secretarias – a partir do diálogo e da articulação dos membros do programa, e destes com a comunidade escolar; </a:t>
            </a:r>
          </a:p>
          <a:p>
            <a:pPr marL="0" indent="0">
              <a:buNone/>
            </a:pPr>
            <a:r>
              <a:rPr lang="pt-BR" sz="2400" dirty="0"/>
              <a:t>  III. desenvolvimento de ações em outros espaços formativos além do escolar (ambientes culturais, científicos e tecnológicos, físicos ou virtuais); </a:t>
            </a:r>
          </a:p>
          <a:p>
            <a:pPr marL="0" indent="0">
              <a:buNone/>
            </a:pPr>
            <a:r>
              <a:rPr lang="pt-BR" sz="2400" dirty="0"/>
              <a:t>  IV. participação nas atividades de planejamento e no projeto pedagógico da escola bem como participação nas reuniões pedagógicas e órgãos colegiados;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6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F5DAF-0390-474C-9B11-320C885F5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921" y="325677"/>
            <a:ext cx="9520158" cy="563573"/>
          </a:xfrm>
        </p:spPr>
        <p:txBody>
          <a:bodyPr/>
          <a:lstStyle/>
          <a:p>
            <a:r>
              <a:rPr lang="pt-BR" b="1" dirty="0">
                <a:solidFill>
                  <a:srgbClr val="0070C0"/>
                </a:solidFill>
              </a:rPr>
              <a:t>São características da iniciação à docência: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50C4F9-BFD0-41B4-8091-026A9D30B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921" y="889250"/>
            <a:ext cx="9950030" cy="53737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  </a:t>
            </a:r>
            <a:r>
              <a:rPr lang="pt-BR" sz="2400" dirty="0"/>
              <a:t>V. análise do processo de ensino-aprendizagem dos conteúdos específicos ligado ao subprojeto e também das diretrizes e currículos educacionais da educação básica; </a:t>
            </a:r>
          </a:p>
          <a:p>
            <a:pPr marL="0" indent="0">
              <a:buNone/>
            </a:pPr>
            <a:r>
              <a:rPr lang="pt-BR" sz="2400" dirty="0"/>
              <a:t>  VI. leitura e discussão de referenciais teóricos contemporâneos educacionais e de formação para o estudo de casos didático-pedagógicos; </a:t>
            </a:r>
          </a:p>
          <a:p>
            <a:pPr marL="0" indent="0">
              <a:buNone/>
            </a:pPr>
            <a:r>
              <a:rPr lang="pt-BR" sz="2400" dirty="0"/>
              <a:t>  VII. Cotejamento da análise de casos didático-pedagógicos com a prática e a experiência dos professores das escolas de educação básica, em articulação com seus saberes sobre a escola e sobre a mediação didática dos conteúdos; </a:t>
            </a:r>
          </a:p>
          <a:p>
            <a:pPr marL="0" indent="0">
              <a:buNone/>
            </a:pPr>
            <a:r>
              <a:rPr lang="pt-BR" sz="2400" dirty="0"/>
              <a:t>  VIII. desenvolvimento, testagem, execução e avaliação de estratégias didático - pedagógicas e instrumentos educacionais, incluindo o uso de tecnologias educacionais e diferentes recursos didáticos; </a:t>
            </a:r>
          </a:p>
          <a:p>
            <a:pPr marL="0" indent="0">
              <a:buNone/>
            </a:pPr>
            <a:r>
              <a:rPr lang="pt-BR" sz="2400" dirty="0"/>
              <a:t>  IX. sistematização e registro das atividades realizadas no âmbito do subprojeto, com previsão de uma produção individual para cada discente.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781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41D99-0FAD-4E5C-9796-22D3FEA9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20"/>
            <a:ext cx="9976723" cy="69860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b="1" dirty="0">
                <a:solidFill>
                  <a:srgbClr val="0070C0"/>
                </a:solidFill>
              </a:rPr>
              <a:t>Art. 4º São modalidades de bolsa do Pibid: </a:t>
            </a:r>
            <a:br>
              <a:rPr lang="pt-BR" dirty="0"/>
            </a:br>
            <a:r>
              <a:rPr lang="pt-BR" sz="1800" dirty="0"/>
              <a:t>(Portaria CAPES Nº 45/2018)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69ADA0-3AC7-4F35-ADB3-4A0DF2194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503124"/>
            <a:ext cx="9520158" cy="4550356"/>
          </a:xfrm>
        </p:spPr>
        <p:txBody>
          <a:bodyPr>
            <a:normAutofit/>
          </a:bodyPr>
          <a:lstStyle/>
          <a:p>
            <a:r>
              <a:rPr lang="pt-BR" sz="2400" dirty="0"/>
              <a:t>I - Iniciação à docência: para discentes que estejam cursando a primeira metade do curso de licenciatura; </a:t>
            </a:r>
          </a:p>
          <a:p>
            <a:r>
              <a:rPr lang="pt-BR" sz="2400" dirty="0"/>
              <a:t>II - Coordenador institucional: para docente da IES responsável pelo projeto institucional de iniciação à docência; </a:t>
            </a:r>
          </a:p>
          <a:p>
            <a:r>
              <a:rPr lang="pt-BR" sz="2400" dirty="0"/>
              <a:t>III - Coordenador de área: para docente da IES responsável por orientar o discente e coordenador do núcleo de iniciação à docência; </a:t>
            </a:r>
          </a:p>
          <a:p>
            <a:r>
              <a:rPr lang="pt-BR" sz="2400" dirty="0"/>
              <a:t>IV - Supervisão: para professor da educação básica responsável por acompanhar o discente na escola.</a:t>
            </a:r>
          </a:p>
        </p:txBody>
      </p:sp>
    </p:spTree>
    <p:extLst>
      <p:ext uri="{BB962C8B-B14F-4D97-AF65-F5344CB8AC3E}">
        <p14:creationId xmlns:p14="http://schemas.microsoft.com/office/powerpoint/2010/main" val="229844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14E67F-D5D4-48F3-8B6F-933E18DAE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70C0"/>
                </a:solidFill>
              </a:rPr>
              <a:t>Art. 5º Às modalidades de bolsas de que trata os art. 3º e 4º aplicam-se os seguintes valores: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464F1A-68D2-47DE-BB79-B3D90C007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/>
              <a:t>I -  Bolsista de iniciação à docência: R$400,00 (quatrocentos reais); </a:t>
            </a:r>
          </a:p>
          <a:p>
            <a:r>
              <a:rPr lang="pt-BR" sz="2400" dirty="0"/>
              <a:t> II - Coordenador institucional: R$1.500,00 (um mil e quinhentos reais); </a:t>
            </a:r>
          </a:p>
          <a:p>
            <a:r>
              <a:rPr lang="pt-BR" sz="2400" dirty="0"/>
              <a:t>III - Docente coordenação de área: R$1.400,00 (um mil e quatrocentos reais);</a:t>
            </a:r>
          </a:p>
          <a:p>
            <a:r>
              <a:rPr lang="pt-BR" sz="2400" dirty="0"/>
              <a:t> IV - Preceptor e supervisor: R$765,00 (setecentos e sessenta e cinco reais).</a:t>
            </a:r>
          </a:p>
        </p:txBody>
      </p:sp>
    </p:spTree>
    <p:extLst>
      <p:ext uri="{BB962C8B-B14F-4D97-AF65-F5344CB8AC3E}">
        <p14:creationId xmlns:p14="http://schemas.microsoft.com/office/powerpoint/2010/main" val="106870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9A118-2A9D-474E-8391-EF97136E7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517686"/>
            <a:ext cx="9520158" cy="873969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Art. 17 - </a:t>
            </a:r>
            <a:r>
              <a:rPr lang="pt-BR" sz="2800" b="1" dirty="0">
                <a:solidFill>
                  <a:srgbClr val="0070C0"/>
                </a:solidFill>
              </a:rPr>
              <a:t>São atribuições do bolsista na modalidade de Coordenador Institucional: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DDA5FC-4EDC-4EAE-837C-46169A110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1540701"/>
            <a:ext cx="9838937" cy="4609577"/>
          </a:xfrm>
        </p:spPr>
        <p:txBody>
          <a:bodyPr>
            <a:noAutofit/>
          </a:bodyPr>
          <a:lstStyle/>
          <a:p>
            <a:r>
              <a:rPr lang="pt-BR" sz="2400" b="1" dirty="0"/>
              <a:t>I - Gestão administrativa do projeto institucional:</a:t>
            </a:r>
          </a:p>
          <a:p>
            <a:pPr marL="0" indent="0">
              <a:buNone/>
            </a:pPr>
            <a:r>
              <a:rPr lang="pt-BR" dirty="0"/>
              <a:t>a) responder pela coordenação institucional do programa perante as secretarias de educação as escolas, a IES, e a Capes; </a:t>
            </a:r>
          </a:p>
          <a:p>
            <a:pPr marL="0" indent="0">
              <a:buNone/>
            </a:pPr>
            <a:r>
              <a:rPr lang="pt-BR" dirty="0"/>
              <a:t>b) acompanhar as atividades previstas no projeto e seus subprojetos; </a:t>
            </a:r>
          </a:p>
          <a:p>
            <a:pPr marL="0" indent="0">
              <a:buNone/>
            </a:pPr>
            <a:r>
              <a:rPr lang="pt-BR" dirty="0"/>
              <a:t>c) assessorar o colegiado de formação de professores para educação básica da IES, quando houver, na articulação com as redes públicas de educação para a participação das escolas;</a:t>
            </a:r>
          </a:p>
          <a:p>
            <a:pPr marL="0" indent="0">
              <a:buNone/>
            </a:pPr>
            <a:r>
              <a:rPr lang="pt-BR" dirty="0"/>
              <a:t> d) informar e atualizar, nos sistemas correspondentes, informações relativas às escolas nas quais se desenvolverão as atividades do programa, assim como demais informações pertinentes ao acompanhamento do programa pela Capes;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0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7C7F31-41FE-4241-9143-48EF896B2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20"/>
            <a:ext cx="9520158" cy="485662"/>
          </a:xfrm>
        </p:spPr>
        <p:txBody>
          <a:bodyPr>
            <a:normAutofit fontScale="90000"/>
          </a:bodyPr>
          <a:lstStyle/>
          <a:p>
            <a:r>
              <a:rPr lang="pt-BR" dirty="0"/>
              <a:t>E mais...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5E83F3-306F-41B4-BCA2-840B18C9F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290182"/>
            <a:ext cx="9520158" cy="4860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e) Elaborar e encaminhar à Capes relatórios das atividades desenvolvidas no projeto, em atendimento ao estabelecido por esta portaria, após aprovação pelo colegiado de formação de professores para educação básica; </a:t>
            </a:r>
          </a:p>
          <a:p>
            <a:pPr marL="0" indent="0">
              <a:buNone/>
            </a:pPr>
            <a:r>
              <a:rPr lang="pt-BR" dirty="0"/>
              <a:t>f) responsabilizar-se pelo acompanhamento e efetivação do cadastro dos bolsistas do programa que coordena, no sistema de bolsas, de acordo com as orientações da Capes; </a:t>
            </a:r>
          </a:p>
          <a:p>
            <a:pPr marL="0" indent="0">
              <a:buNone/>
            </a:pPr>
            <a:r>
              <a:rPr lang="pt-BR" dirty="0"/>
              <a:t>g) examinar, em primeira instância, pleito dos participantes dos projetos;</a:t>
            </a:r>
          </a:p>
          <a:p>
            <a:pPr marL="0" indent="0">
              <a:buNone/>
            </a:pPr>
            <a:r>
              <a:rPr lang="pt-BR" dirty="0"/>
              <a:t>h) deliberar, em primeira instância, quanto à suspensão ou cancelamento de bolsas, garantindo a ampla defesa dos bolsistas do projeto; </a:t>
            </a:r>
          </a:p>
          <a:p>
            <a:pPr marL="0" indent="0">
              <a:buNone/>
            </a:pPr>
            <a:r>
              <a:rPr lang="pt-BR" dirty="0"/>
              <a:t>i) enviar à Capes documentos de acompanhamento das atividades dos beneficiários do programa sob sua orientação, sempre que forem solicitados;</a:t>
            </a:r>
          </a:p>
        </p:txBody>
      </p:sp>
    </p:spTree>
    <p:extLst>
      <p:ext uri="{BB962C8B-B14F-4D97-AF65-F5344CB8AC3E}">
        <p14:creationId xmlns:p14="http://schemas.microsoft.com/office/powerpoint/2010/main" val="197156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1AFE3A-2F78-479A-B4DB-2DB832070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50521"/>
            <a:ext cx="10302400" cy="6488482"/>
          </a:xfrm>
        </p:spPr>
        <p:txBody>
          <a:bodyPr>
            <a:normAutofit/>
          </a:bodyPr>
          <a:lstStyle/>
          <a:p>
            <a:r>
              <a:rPr lang="pt-BR" sz="2400" dirty="0"/>
              <a:t>j) manter-se atualizado em relação às normas e manuais estabelecidos pela Capes;</a:t>
            </a:r>
          </a:p>
          <a:p>
            <a:pPr marL="0" indent="0">
              <a:buNone/>
            </a:pPr>
            <a:r>
              <a:rPr lang="pt-BR" sz="2400" dirty="0"/>
              <a:t> l) manter seus dados atualizados na Plataforma Freire; </a:t>
            </a:r>
          </a:p>
          <a:p>
            <a:pPr marL="0" indent="0">
              <a:buNone/>
            </a:pPr>
            <a:r>
              <a:rPr lang="pt-BR" sz="2400" dirty="0"/>
              <a:t>m) comunicar imediatamente à Capes qualquer alteração ou descontinuidade do plano de trabalho/atividades do projeto institucional ou de seus subprojetos.</a:t>
            </a:r>
          </a:p>
          <a:p>
            <a:pPr marL="0" indent="0">
              <a:buNone/>
            </a:pPr>
            <a:r>
              <a:rPr lang="pt-BR" sz="2400" b="1" dirty="0"/>
              <a:t>II - Gestão didático-pedagógica</a:t>
            </a:r>
            <a:r>
              <a:rPr lang="pt-BR" sz="2400" dirty="0"/>
              <a:t>:</a:t>
            </a:r>
          </a:p>
          <a:p>
            <a:pPr marL="0" indent="0">
              <a:buNone/>
            </a:pPr>
            <a:r>
              <a:rPr lang="pt-BR" sz="2400" dirty="0"/>
              <a:t>a) realizar a coordenação institucional do projeto, de forma orgânica e interativa com os diferentes cursos de licenciatura e programas de formação da IES; </a:t>
            </a:r>
          </a:p>
          <a:p>
            <a:pPr marL="0" indent="0">
              <a:buNone/>
            </a:pPr>
            <a:r>
              <a:rPr lang="pt-BR" sz="2400" dirty="0"/>
              <a:t>b) articular-se com os dirigentes das secretarias de ensino, diretores das escolas visando ao desenvolvimento integrada do projeto institucional;</a:t>
            </a:r>
          </a:p>
        </p:txBody>
      </p:sp>
    </p:spTree>
    <p:extLst>
      <p:ext uri="{BB962C8B-B14F-4D97-AF65-F5344CB8AC3E}">
        <p14:creationId xmlns:p14="http://schemas.microsoft.com/office/powerpoint/2010/main" val="136436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6EC119-B403-4B4F-A95F-5522FD1E2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331" y="538619"/>
            <a:ext cx="9820405" cy="5436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/>
              <a:t>c) realizar o acompanhamento técnico-pedagógico do projeto;</a:t>
            </a:r>
          </a:p>
          <a:p>
            <a:pPr marL="0" indent="0">
              <a:buNone/>
            </a:pPr>
            <a:r>
              <a:rPr lang="pt-BR" sz="2400" dirty="0"/>
              <a:t>d) promover reuniões e encontros periódicos com as equipes do projeto, garantindo a participação de membros de outros programas de formação, dos dirigentes das redes de ensino e das escolas, bem como de outros professores da unidade escolar, quando couber;</a:t>
            </a:r>
          </a:p>
          <a:p>
            <a:pPr marL="0" indent="0">
              <a:buNone/>
            </a:pPr>
            <a:r>
              <a:rPr lang="pt-BR" sz="2400" dirty="0"/>
              <a:t>e) participar das atividades de acompanhamento e avaliação dos programas definidas pela Capes ou pela IES, colaborando com o aperfeiçoamento do Programa e da política de formação de professores da educação básica; </a:t>
            </a:r>
          </a:p>
          <a:p>
            <a:pPr marL="0" indent="0">
              <a:buNone/>
            </a:pPr>
            <a:r>
              <a:rPr lang="pt-BR" sz="2400" dirty="0"/>
              <a:t>f) participar da organização de seminários de formação de professores para a educação básica promovidos pela IES e/ou pela Capes.</a:t>
            </a:r>
          </a:p>
        </p:txBody>
      </p:sp>
    </p:spTree>
    <p:extLst>
      <p:ext uri="{BB962C8B-B14F-4D97-AF65-F5344CB8AC3E}">
        <p14:creationId xmlns:p14="http://schemas.microsoft.com/office/powerpoint/2010/main" val="176281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0B22F-A999-4281-890C-04BFBDF08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921" y="90535"/>
            <a:ext cx="9520158" cy="1049235"/>
          </a:xfrm>
        </p:spPr>
        <p:txBody>
          <a:bodyPr/>
          <a:lstStyle/>
          <a:p>
            <a:r>
              <a:rPr lang="pt-BR" dirty="0"/>
              <a:t>Art. 19 </a:t>
            </a:r>
            <a:r>
              <a:rPr lang="pt-BR" b="1" dirty="0">
                <a:solidFill>
                  <a:srgbClr val="0070C0"/>
                </a:solidFill>
              </a:rPr>
              <a:t>São atribuições dos bolsistas do Pibid: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1E5C77-EFA5-4906-B88B-7A782EE0E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1139770"/>
            <a:ext cx="9889041" cy="49729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600" b="1" dirty="0"/>
              <a:t>I - Coordenador de área:</a:t>
            </a:r>
          </a:p>
          <a:p>
            <a:pPr marL="0" indent="0">
              <a:buNone/>
            </a:pPr>
            <a:r>
              <a:rPr lang="pt-BR" sz="2400" dirty="0"/>
              <a:t> a) responder pela coordenação do subprojeto perante a coordenação </a:t>
            </a:r>
            <a:r>
              <a:rPr lang="pt-BR" sz="2400"/>
              <a:t>institucional do </a:t>
            </a:r>
            <a:r>
              <a:rPr lang="pt-BR" sz="2400" dirty="0"/>
              <a:t>projeto; </a:t>
            </a:r>
          </a:p>
          <a:p>
            <a:pPr marL="0" indent="0">
              <a:buNone/>
            </a:pPr>
            <a:r>
              <a:rPr lang="pt-BR" sz="2400" dirty="0"/>
              <a:t>b) elaborar, desenvolver e acompanhar, em parceria com as redes e as escolas, as atividades previstas no plano de atividade do núcleo; </a:t>
            </a:r>
          </a:p>
          <a:p>
            <a:pPr marL="0" indent="0">
              <a:buNone/>
            </a:pPr>
            <a:r>
              <a:rPr lang="pt-BR" sz="2400" dirty="0"/>
              <a:t>c) participar de seleção de estudantes de licenciatura e supervisores para atuar no subprojeto;</a:t>
            </a:r>
          </a:p>
          <a:p>
            <a:pPr marL="0" indent="0">
              <a:buNone/>
            </a:pPr>
            <a:r>
              <a:rPr lang="pt-BR" sz="2400" dirty="0"/>
              <a:t>d) orientar a atuação dos estudantes de licenciatura conjuntamente com os supervisores das escolas envolvidas; </a:t>
            </a:r>
          </a:p>
          <a:p>
            <a:pPr marL="0" indent="0">
              <a:buNone/>
            </a:pPr>
            <a:r>
              <a:rPr lang="pt-BR" sz="2400" dirty="0"/>
              <a:t>e) apresentar ao coordenador de projeto relatórios periódicos contendo descrição, análise e avaliação de atividades do núcleo que coordena;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44534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D89045-38D8-4504-A632-5D8E5119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555310"/>
            <a:ext cx="9520158" cy="2911035"/>
          </a:xfrm>
        </p:spPr>
        <p:txBody>
          <a:bodyPr>
            <a:normAutofit/>
          </a:bodyPr>
          <a:lstStyle/>
          <a:p>
            <a:r>
              <a:rPr lang="pt-BR" sz="2800" dirty="0"/>
              <a:t>O PIBID da UEMA empenha-se na formação de professores, apresentando o ensinar com alma, a ponto de colaborar para que o conhecimento saia da condição de sombra.</a:t>
            </a:r>
          </a:p>
        </p:txBody>
      </p:sp>
      <p:pic>
        <p:nvPicPr>
          <p:cNvPr id="5" name="Imagem 22" descr="novo-logo-uema">
            <a:extLst>
              <a:ext uri="{FF2B5EF4-FFF2-40B4-BE49-F238E27FC236}">
                <a16:creationId xmlns:a16="http://schemas.microsoft.com/office/drawing/2014/main" id="{2A2B5768-1CBA-416F-9DDE-6D691DC24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777" y="1152915"/>
            <a:ext cx="2716979" cy="1049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m 19" descr="ANd9GcQSsn7VtOudkHaYUw8osTkfT1RyzbgwGXevMTiYKJmASUlLDfBlPkSXYiyz">
            <a:extLst>
              <a:ext uri="{FF2B5EF4-FFF2-40B4-BE49-F238E27FC236}">
                <a16:creationId xmlns:a16="http://schemas.microsoft.com/office/drawing/2014/main" id="{67F5DE64-34F2-4C0C-9743-1DF85C139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776" y="1122954"/>
            <a:ext cx="2158391" cy="107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Imagem 1" descr="C:\Users\User\AppData\Local\Temp\Rar$DI15.964\capes-72012-RGBlow.jpg">
            <a:extLst>
              <a:ext uri="{FF2B5EF4-FFF2-40B4-BE49-F238E27FC236}">
                <a16:creationId xmlns:a16="http://schemas.microsoft.com/office/drawing/2014/main" id="{38FDBC12-2F90-438E-B811-97AE29FD8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959" y="1180905"/>
            <a:ext cx="1105104" cy="99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A5B9C-C659-476C-A82C-444FD6AA8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921" y="428739"/>
            <a:ext cx="9520158" cy="587136"/>
          </a:xfrm>
        </p:spPr>
        <p:txBody>
          <a:bodyPr/>
          <a:lstStyle/>
          <a:p>
            <a:r>
              <a:rPr lang="pt-BR" dirty="0"/>
              <a:t>Art. 19 </a:t>
            </a:r>
            <a:r>
              <a:rPr lang="pt-BR" b="1" dirty="0">
                <a:solidFill>
                  <a:srgbClr val="0070C0"/>
                </a:solidFill>
              </a:rPr>
              <a:t>São atribuições dos bolsistas do Pibid: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0A50AF-4B80-4744-9194-935A049E7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921" y="1015875"/>
            <a:ext cx="10100342" cy="5071773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 f) informar ao responsável pela gestão das bolsas nos sistemas da Capes toda substituição, inclusão, desistência ou alterações cadastrais dos integrantes do núcleo que coordena; </a:t>
            </a:r>
          </a:p>
          <a:p>
            <a:pPr marL="0" indent="0">
              <a:buNone/>
            </a:pPr>
            <a:r>
              <a:rPr lang="pt-BR" dirty="0"/>
              <a:t>g) comunicar imediatamente ao responsável pela gestão das bolsas nos sistemas da Capes qualquer irregularidade no pagamento das bolsas a integrantes do núcleo que coordena; </a:t>
            </a:r>
          </a:p>
          <a:p>
            <a:pPr marL="0" indent="0">
              <a:buNone/>
            </a:pPr>
            <a:r>
              <a:rPr lang="pt-BR" dirty="0"/>
              <a:t>h) participar da organização de seminários de formação de professores da educação básica promovidos pela IES ou pela Capes; </a:t>
            </a:r>
          </a:p>
          <a:p>
            <a:pPr marL="0" indent="0">
              <a:buNone/>
            </a:pPr>
            <a:r>
              <a:rPr lang="pt-BR" dirty="0"/>
              <a:t>i) participar das atividades de acompanhamento e avaliação definidas pela Capes e pela IES; </a:t>
            </a:r>
          </a:p>
          <a:p>
            <a:pPr marL="0" indent="0">
              <a:buNone/>
            </a:pPr>
            <a:r>
              <a:rPr lang="pt-BR" dirty="0"/>
              <a:t>j) compartilhar com os membros do colegiado de curso e seus pares as boas práticas e experiências em formação dos professores da educação básica.</a:t>
            </a:r>
          </a:p>
        </p:txBody>
      </p:sp>
    </p:spTree>
    <p:extLst>
      <p:ext uri="{BB962C8B-B14F-4D97-AF65-F5344CB8AC3E}">
        <p14:creationId xmlns:p14="http://schemas.microsoft.com/office/powerpoint/2010/main" val="68499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D88BC-B4B5-4DD1-BB35-2B52C0BA8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921" y="478843"/>
            <a:ext cx="9520158" cy="587136"/>
          </a:xfrm>
        </p:spPr>
        <p:txBody>
          <a:bodyPr/>
          <a:lstStyle/>
          <a:p>
            <a:r>
              <a:rPr lang="pt-BR" dirty="0"/>
              <a:t>Art. 19 </a:t>
            </a:r>
            <a:r>
              <a:rPr lang="pt-BR" b="1" dirty="0">
                <a:solidFill>
                  <a:srgbClr val="0070C0"/>
                </a:solidFill>
              </a:rPr>
              <a:t>São atribuições dos bolsistas do Pibid: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DC3721-F4A5-4D26-BEA9-ABC8E2E98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967" y="1189973"/>
            <a:ext cx="9626887" cy="4897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/>
              <a:t>II - São atribuições do supervisor:</a:t>
            </a:r>
          </a:p>
          <a:p>
            <a:pPr marL="0" indent="0">
              <a:buNone/>
            </a:pPr>
            <a:r>
              <a:rPr lang="pt-BR" sz="2400" dirty="0"/>
              <a:t>a) elaborar, desenvolver e acompanhar, em parceria com as redes e com o coordenador de área, as atividades dos discentes; </a:t>
            </a:r>
          </a:p>
          <a:p>
            <a:pPr marL="0" indent="0">
              <a:buNone/>
            </a:pPr>
            <a:r>
              <a:rPr lang="pt-BR" sz="2400" dirty="0"/>
              <a:t>b) controlar a frequência dos discentes, repassando essas informações ao coordenador de área; </a:t>
            </a:r>
          </a:p>
          <a:p>
            <a:pPr marL="0" indent="0">
              <a:buNone/>
            </a:pPr>
            <a:r>
              <a:rPr lang="pt-BR" sz="2400" dirty="0"/>
              <a:t>c) informar ao coordenador de área eventuais mudanças nas condições que lhe garantiram participação no programa; </a:t>
            </a:r>
          </a:p>
          <a:p>
            <a:pPr marL="0" indent="0">
              <a:buNone/>
            </a:pPr>
            <a:r>
              <a:rPr lang="pt-BR" sz="2400" dirty="0"/>
              <a:t>d) participar de seminários de formação de professores da educação básica promovidos pela IES; 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9749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BBE65-0A6D-4439-9C76-F1F90F425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441" y="263048"/>
            <a:ext cx="9639413" cy="989556"/>
          </a:xfrm>
        </p:spPr>
        <p:txBody>
          <a:bodyPr>
            <a:normAutofit/>
          </a:bodyPr>
          <a:lstStyle/>
          <a:p>
            <a:r>
              <a:rPr lang="pt-BR" b="1" dirty="0"/>
              <a:t>II - São atribuições do supervisor: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E2F4E3-47ED-48A1-9F42-6A1213B97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152395"/>
            <a:ext cx="9520158" cy="4972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e) informar à comunidade escolar sobre as atividades do projeto; </a:t>
            </a:r>
          </a:p>
          <a:p>
            <a:pPr marL="0" indent="0">
              <a:buNone/>
            </a:pPr>
            <a:r>
              <a:rPr lang="pt-BR" sz="2400" dirty="0"/>
              <a:t>f) compartilhar com a direção da escola e seus pares as boas práticas do programa; </a:t>
            </a:r>
          </a:p>
          <a:p>
            <a:pPr marL="0" indent="0">
              <a:buNone/>
            </a:pPr>
            <a:r>
              <a:rPr lang="pt-BR" sz="2400" dirty="0"/>
              <a:t>g) enviar ao coordenador de área quaisquer relatórios e documentos de acompanhamento das atividades dos discentes sob sua supervisão, sempre que solicitado; </a:t>
            </a:r>
          </a:p>
          <a:p>
            <a:pPr marL="0" indent="0">
              <a:buNone/>
            </a:pPr>
            <a:r>
              <a:rPr lang="pt-BR" sz="2400" dirty="0"/>
              <a:t>h) participar das atividades de acompanhamento e avaliação definidas pela Capes e pela IES.</a:t>
            </a:r>
          </a:p>
        </p:txBody>
      </p:sp>
    </p:spTree>
    <p:extLst>
      <p:ext uri="{BB962C8B-B14F-4D97-AF65-F5344CB8AC3E}">
        <p14:creationId xmlns:p14="http://schemas.microsoft.com/office/powerpoint/2010/main" val="102122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575A7F-0CE9-4345-9DFC-2557E658B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452203"/>
            <a:ext cx="9520158" cy="462099"/>
          </a:xfrm>
        </p:spPr>
        <p:txBody>
          <a:bodyPr>
            <a:normAutofit fontScale="90000"/>
          </a:bodyPr>
          <a:lstStyle/>
          <a:p>
            <a:r>
              <a:rPr lang="pt-BR" sz="2800" b="1" dirty="0"/>
              <a:t>III - São deveres do bolsista de iniciação à docência: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BB3EB0-4AE8-4D14-AD77-EC745F4C9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863" y="1002082"/>
            <a:ext cx="10221238" cy="5110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a) participar das atividades definidas pelo projeto; </a:t>
            </a:r>
          </a:p>
          <a:p>
            <a:pPr marL="0" indent="0">
              <a:buNone/>
            </a:pPr>
            <a:r>
              <a:rPr lang="pt-BR" dirty="0"/>
              <a:t>b) dedicar-se, no período de vinculação ao projeto, ao mínimo de 32 horas mensais, sem prejuízo do cumprimento de seus compromissos regulares como discente; </a:t>
            </a:r>
          </a:p>
          <a:p>
            <a:pPr marL="0" indent="0">
              <a:buNone/>
            </a:pPr>
            <a:r>
              <a:rPr lang="pt-BR" dirty="0"/>
              <a:t>c) informar imediatamente ao coordenador de área qualquer irregularidade no recebimento de sua bolsa;</a:t>
            </a:r>
          </a:p>
          <a:p>
            <a:pPr marL="0" indent="0">
              <a:buNone/>
            </a:pPr>
            <a:r>
              <a:rPr lang="pt-BR" dirty="0"/>
              <a:t>d) registrar e sistematizar as ações desenvolvidas durante sua participação no projeto; </a:t>
            </a:r>
          </a:p>
          <a:p>
            <a:pPr marL="0" indent="0">
              <a:buNone/>
            </a:pPr>
            <a:r>
              <a:rPr lang="pt-BR" dirty="0"/>
              <a:t>e) apresentar formalmente os resultados parciais e finais de seu trabalho, divulgando-os nos seminários de formação de professores da educação básica promovidos pela instituição; </a:t>
            </a:r>
          </a:p>
          <a:p>
            <a:pPr marL="0" indent="0">
              <a:buNone/>
            </a:pPr>
            <a:r>
              <a:rPr lang="pt-BR" dirty="0"/>
              <a:t>f) participar das atividades de acompanhamento e avaliação definidas pela Capes.</a:t>
            </a:r>
          </a:p>
        </p:txBody>
      </p:sp>
    </p:spTree>
    <p:extLst>
      <p:ext uri="{BB962C8B-B14F-4D97-AF65-F5344CB8AC3E}">
        <p14:creationId xmlns:p14="http://schemas.microsoft.com/office/powerpoint/2010/main" val="102493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853E1F-4258-436A-B79B-43E5A7DB2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Art. 20 - É vedado aos beneficiários de bolsa na modalidade de residente ou iniciação à docência assumir a rotina ou atividades de suporte administrativo ou operacional na escola ou na IES.</a:t>
            </a:r>
          </a:p>
        </p:txBody>
      </p:sp>
    </p:spTree>
    <p:extLst>
      <p:ext uri="{BB962C8B-B14F-4D97-AF65-F5344CB8AC3E}">
        <p14:creationId xmlns:p14="http://schemas.microsoft.com/office/powerpoint/2010/main" val="193915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20A965-071E-4657-85F6-2EDA8539C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33" y="2053310"/>
            <a:ext cx="9933139" cy="3450613"/>
          </a:xfrm>
        </p:spPr>
        <p:txBody>
          <a:bodyPr>
            <a:normAutofit/>
          </a:bodyPr>
          <a:lstStyle/>
          <a:p>
            <a:pPr algn="ctr"/>
            <a:r>
              <a:rPr lang="pt-BR" sz="2800" dirty="0"/>
              <a:t>Recomenda-se a Leitura e Observância dos dispositivos legais do PIBID:</a:t>
            </a:r>
          </a:p>
          <a:p>
            <a:pPr marL="0" indent="0">
              <a:buNone/>
            </a:pPr>
            <a:r>
              <a:rPr lang="pt-BR" sz="2800" dirty="0"/>
              <a:t>       - Edital CAPES nº 07/2018</a:t>
            </a:r>
          </a:p>
          <a:p>
            <a:pPr marL="0" indent="0">
              <a:buNone/>
            </a:pPr>
            <a:r>
              <a:rPr lang="pt-BR" sz="2800" dirty="0"/>
              <a:t>       - Portaria CAPES nº 45/2018.</a:t>
            </a:r>
          </a:p>
          <a:p>
            <a:pPr marL="0" indent="0">
              <a:buNone/>
            </a:pPr>
            <a:r>
              <a:rPr lang="pt-BR" dirty="0">
                <a:solidFill>
                  <a:srgbClr val="0070C0"/>
                </a:solidFill>
              </a:rPr>
              <a:t>                                              </a:t>
            </a:r>
            <a:r>
              <a:rPr lang="pt-BR" b="1" dirty="0">
                <a:solidFill>
                  <a:srgbClr val="0070C0"/>
                </a:solidFill>
              </a:rPr>
              <a:t>www.capes.gov.br </a:t>
            </a:r>
          </a:p>
          <a:p>
            <a:pPr marL="0" indent="0">
              <a:buNone/>
            </a:pP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16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F73F1-85B0-4FEB-BDAC-BE95B9264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326" y="720247"/>
            <a:ext cx="9520158" cy="464729"/>
          </a:xfrm>
        </p:spPr>
        <p:txBody>
          <a:bodyPr/>
          <a:lstStyle/>
          <a:p>
            <a:pPr algn="ctr"/>
            <a:r>
              <a:rPr lang="pt-BR" sz="2400" b="1" dirty="0"/>
              <a:t>CRONOGRAMA DE ATIVIDADES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0ACA28-E9C3-4531-B439-1679747BF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863" y="1315233"/>
            <a:ext cx="10246289" cy="4822520"/>
          </a:xfrm>
        </p:spPr>
        <p:txBody>
          <a:bodyPr>
            <a:normAutofit/>
          </a:bodyPr>
          <a:lstStyle/>
          <a:p>
            <a:r>
              <a:rPr lang="pt-BR" sz="2400" dirty="0"/>
              <a:t>Articulação da equipe do Projeto – </a:t>
            </a:r>
            <a:r>
              <a:rPr lang="pt-BR" sz="2400" dirty="0">
                <a:solidFill>
                  <a:schemeClr val="accent4"/>
                </a:solidFill>
              </a:rPr>
              <a:t>01 a 10 de agosto de 2018.</a:t>
            </a:r>
          </a:p>
          <a:p>
            <a:pPr marL="0" indent="0">
              <a:buNone/>
            </a:pPr>
            <a:r>
              <a:rPr lang="pt-BR" sz="2400" dirty="0"/>
              <a:t>                   </a:t>
            </a:r>
            <a:r>
              <a:rPr lang="pt-BR" sz="2400" b="1" dirty="0">
                <a:solidFill>
                  <a:srgbClr val="0070C0"/>
                </a:solidFill>
              </a:rPr>
              <a:t>(</a:t>
            </a:r>
            <a:r>
              <a:rPr lang="pt-BR" b="1" dirty="0">
                <a:solidFill>
                  <a:srgbClr val="0070C0"/>
                </a:solidFill>
              </a:rPr>
              <a:t>Encontro inicial e Seleção dos bolsistas)</a:t>
            </a:r>
            <a:endParaRPr lang="pt-BR" sz="2400" b="1" dirty="0">
              <a:solidFill>
                <a:srgbClr val="0070C0"/>
              </a:solidFill>
            </a:endParaRPr>
          </a:p>
          <a:p>
            <a:r>
              <a:rPr lang="pt-BR" sz="2400" dirty="0"/>
              <a:t>Formação da Equipe e Planejamento </a:t>
            </a:r>
          </a:p>
          <a:p>
            <a:pPr marL="0" indent="0">
              <a:buNone/>
            </a:pPr>
            <a:r>
              <a:rPr lang="pt-BR" sz="2400" dirty="0"/>
              <a:t>          </a:t>
            </a:r>
            <a:r>
              <a:rPr lang="pt-BR" sz="2400" b="1" dirty="0">
                <a:solidFill>
                  <a:srgbClr val="0070C0"/>
                </a:solidFill>
              </a:rPr>
              <a:t>(</a:t>
            </a:r>
            <a:r>
              <a:rPr lang="pt-BR" b="1" dirty="0">
                <a:solidFill>
                  <a:srgbClr val="0070C0"/>
                </a:solidFill>
              </a:rPr>
              <a:t>Reuniões de Planejamento e Grupos de estudo)</a:t>
            </a:r>
            <a:endParaRPr lang="pt-BR" sz="2400" b="1" dirty="0">
              <a:solidFill>
                <a:srgbClr val="0070C0"/>
              </a:solidFill>
            </a:endParaRPr>
          </a:p>
          <a:p>
            <a:r>
              <a:rPr lang="pt-BR" sz="2400" dirty="0"/>
              <a:t>Desenvolvimento de Atividades Formativas e Didático-Pedagógicas nas Escolas</a:t>
            </a:r>
          </a:p>
          <a:p>
            <a:pPr marL="0" indent="0">
              <a:buNone/>
            </a:pPr>
            <a:r>
              <a:rPr lang="pt-BR" sz="2400" dirty="0"/>
              <a:t>        </a:t>
            </a:r>
            <a:r>
              <a:rPr lang="pt-BR" sz="2400" b="1" dirty="0">
                <a:solidFill>
                  <a:srgbClr val="0070C0"/>
                </a:solidFill>
              </a:rPr>
              <a:t>(</a:t>
            </a:r>
            <a:r>
              <a:rPr lang="pt-BR" b="1" dirty="0">
                <a:solidFill>
                  <a:srgbClr val="0070C0"/>
                </a:solidFill>
              </a:rPr>
              <a:t>Atividades artísticas e Criação e desenvolvimento de recursos midiáticos/multimídia)</a:t>
            </a:r>
            <a:endParaRPr lang="pt-BR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085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57955-C1C2-4E71-8972-762A02469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501723"/>
            <a:ext cx="9520158" cy="462099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CRONOGRAMA DE ATIVIDADES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C90923-774E-4CDA-91F3-C633BF6E9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977030"/>
            <a:ext cx="10214718" cy="5148197"/>
          </a:xfrm>
        </p:spPr>
        <p:txBody>
          <a:bodyPr>
            <a:normAutofit/>
          </a:bodyPr>
          <a:lstStyle/>
          <a:p>
            <a:r>
              <a:rPr lang="pt-BR" dirty="0"/>
              <a:t>Desenvolvimento de Atividades Formativas e Didático-Pedagógicas em Campo</a:t>
            </a: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(Atualização de conteúdos educativos referentes à iniciação à docência no Ensino Fundamental e no Ensino Médio).</a:t>
            </a:r>
          </a:p>
          <a:p>
            <a:pPr marL="0" indent="0">
              <a:buNone/>
            </a:pPr>
            <a:r>
              <a:rPr lang="pt-BR" dirty="0"/>
              <a:t>  </a:t>
            </a:r>
            <a:r>
              <a:rPr lang="pt-BR" b="1" dirty="0">
                <a:solidFill>
                  <a:srgbClr val="0070C0"/>
                </a:solidFill>
              </a:rPr>
              <a:t>(Visitas a grupos corais, estúdios de música, laboratórios e oficinas de utilização de</a:t>
            </a: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  materiais recicláveis).</a:t>
            </a:r>
            <a:endParaRPr lang="pt-BR" dirty="0"/>
          </a:p>
          <a:p>
            <a:r>
              <a:rPr lang="pt-BR" dirty="0"/>
              <a:t>Acompanhamento do projeto</a:t>
            </a:r>
          </a:p>
          <a:p>
            <a:pPr marL="0" indent="0">
              <a:buNone/>
            </a:pPr>
            <a:r>
              <a:rPr lang="pt-BR" dirty="0"/>
              <a:t>   (</a:t>
            </a:r>
            <a:r>
              <a:rPr lang="pt-BR" b="1" dirty="0">
                <a:solidFill>
                  <a:srgbClr val="0070C0"/>
                </a:solidFill>
              </a:rPr>
              <a:t>Reuniões envolvendo todos os subprojetos da IES; Reuniões do núcleo; Avaliação do núcleo).</a:t>
            </a:r>
          </a:p>
          <a:p>
            <a:r>
              <a:rPr lang="pt-BR" dirty="0"/>
              <a:t>Socialização dos resultados – </a:t>
            </a:r>
            <a:r>
              <a:rPr lang="pt-BR" b="1" dirty="0">
                <a:solidFill>
                  <a:schemeClr val="accent4"/>
                </a:solidFill>
              </a:rPr>
              <a:t>dezembro de 2018/ agosto e dezembro de 2019.</a:t>
            </a:r>
          </a:p>
          <a:p>
            <a:pPr marL="0" indent="0">
              <a:buNone/>
            </a:pPr>
            <a:r>
              <a:rPr lang="pt-BR" dirty="0"/>
              <a:t>  </a:t>
            </a:r>
            <a:r>
              <a:rPr lang="pt-BR" b="1" dirty="0">
                <a:solidFill>
                  <a:srgbClr val="0070C0"/>
                </a:solidFill>
              </a:rPr>
              <a:t>(Realização Seminário Institucional de Iniciação à Docência e Desenvolvimento de página do projeto na internet).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917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6992F-E8F5-4709-ACDF-BF2C59015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 </a:t>
            </a:r>
            <a:r>
              <a:rPr lang="pt-BR" b="1" i="1" dirty="0"/>
              <a:t>Enfim,...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B61229-F4BE-406B-90FB-EA93D2443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290181"/>
            <a:ext cx="9520158" cy="489767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b="1" i="1" dirty="0"/>
              <a:t>               </a:t>
            </a:r>
          </a:p>
          <a:p>
            <a:pPr marL="0" indent="0" algn="ctr">
              <a:buNone/>
            </a:pPr>
            <a:r>
              <a:rPr lang="pt-BR" b="1" i="1" dirty="0"/>
              <a:t>                         </a:t>
            </a:r>
            <a:r>
              <a:rPr lang="pt-BR" b="1" i="1" dirty="0">
                <a:solidFill>
                  <a:srgbClr val="0070C0"/>
                </a:solidFill>
              </a:rPr>
              <a:t>QUEREMOS MOTIVAR E CONTRIBUIR COM A FORMAÇÃO INICIAL DE PROFESSORES DA EDUCAÇÃO BÁSICA, INSERINDO OS NOSSOS LICENCIANDOS NO COTIDIANO ESCOLAR, NOS SEUS PRIMEIROS PERÍODOS DE FORMAÇÃO DOCENTE.</a:t>
            </a:r>
          </a:p>
          <a:p>
            <a:pPr marL="0" indent="0" algn="ctr">
              <a:buNone/>
            </a:pPr>
            <a:r>
              <a:rPr lang="pt-BR" b="1" i="1" dirty="0">
                <a:solidFill>
                  <a:srgbClr val="0070C0"/>
                </a:solidFill>
              </a:rPr>
              <a:t> </a:t>
            </a:r>
            <a:endParaRPr lang="pt-BR" dirty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b="1" i="1" dirty="0"/>
              <a:t>                                   </a:t>
            </a:r>
            <a:r>
              <a:rPr lang="pt-BR" b="1" i="1" dirty="0" err="1"/>
              <a:t>Profª</a:t>
            </a:r>
            <a:r>
              <a:rPr lang="pt-BR" b="1" i="1" dirty="0"/>
              <a:t> Maria Goretti Cavalcante de Carvalho </a:t>
            </a:r>
            <a:endParaRPr lang="pt-BR" i="1" dirty="0"/>
          </a:p>
          <a:p>
            <a:pPr marL="0" indent="0">
              <a:lnSpc>
                <a:spcPct val="100000"/>
              </a:lnSpc>
              <a:buNone/>
            </a:pPr>
            <a:r>
              <a:rPr lang="pt-BR" b="1" i="1" dirty="0"/>
              <a:t>                                    </a:t>
            </a:r>
            <a:r>
              <a:rPr lang="pt-BR" b="1" dirty="0"/>
              <a:t>Coordenadora Institucional do PIBID-UEMA </a:t>
            </a:r>
            <a:endParaRPr lang="pt-BR" dirty="0"/>
          </a:p>
          <a:p>
            <a:pPr marL="0" indent="0">
              <a:lnSpc>
                <a:spcPct val="100000"/>
              </a:lnSpc>
              <a:buNone/>
            </a:pPr>
            <a:r>
              <a:rPr lang="pt-BR" b="1" dirty="0"/>
              <a:t>                      E demais Coordenadores de Áreas e Professores Supervisores. </a:t>
            </a:r>
          </a:p>
          <a:p>
            <a:pPr marL="0" indent="0">
              <a:lnSpc>
                <a:spcPct val="100000"/>
              </a:lnSpc>
              <a:buNone/>
            </a:pPr>
            <a:endParaRPr lang="pt-BR" sz="2800" b="1" dirty="0"/>
          </a:p>
          <a:p>
            <a:r>
              <a:rPr lang="pt-BR" sz="2400" b="1" dirty="0"/>
              <a:t>Atendimento</a:t>
            </a:r>
          </a:p>
          <a:p>
            <a:pPr marL="0" indent="0">
              <a:buNone/>
            </a:pPr>
            <a:r>
              <a:rPr lang="pt-BR" dirty="0"/>
              <a:t>    -  No prédio da Pró-Reitoria de Graduação - PROG, Sala Nº   07    – PIBID.</a:t>
            </a:r>
          </a:p>
          <a:p>
            <a:r>
              <a:rPr lang="pt-BR" sz="2400" b="1" dirty="0"/>
              <a:t>Visite a nossa página: </a:t>
            </a:r>
            <a:r>
              <a:rPr lang="pt-BR" sz="2400" b="1" dirty="0">
                <a:solidFill>
                  <a:srgbClr val="0070C0"/>
                </a:solidFill>
              </a:rPr>
              <a:t>www.pibid.uema.br </a:t>
            </a:r>
          </a:p>
          <a:p>
            <a:r>
              <a:rPr lang="pt-BR" sz="2400" b="1" dirty="0"/>
              <a:t>Contatos: </a:t>
            </a:r>
            <a:r>
              <a:rPr lang="pt-BR" sz="2400" b="1" dirty="0">
                <a:solidFill>
                  <a:srgbClr val="0070C0"/>
                </a:solidFill>
              </a:rPr>
              <a:t>2016-8125</a:t>
            </a:r>
            <a:r>
              <a:rPr lang="pt-BR" sz="2400" b="1" dirty="0"/>
              <a:t> Ramal: </a:t>
            </a:r>
            <a:r>
              <a:rPr lang="pt-BR" sz="2400" b="1" dirty="0">
                <a:solidFill>
                  <a:srgbClr val="0070C0"/>
                </a:solidFill>
              </a:rPr>
              <a:t>9510</a:t>
            </a:r>
            <a:r>
              <a:rPr lang="pt-BR" sz="2400" b="1" dirty="0"/>
              <a:t>. E-mail: </a:t>
            </a:r>
            <a:r>
              <a:rPr lang="pt-BR" sz="2400" b="1" dirty="0">
                <a:solidFill>
                  <a:srgbClr val="0070C0"/>
                </a:solidFill>
              </a:rPr>
              <a:t>pibid2018@prog.uema.br </a:t>
            </a:r>
            <a:endParaRPr lang="pt-BR" sz="2400" dirty="0">
              <a:solidFill>
                <a:srgbClr val="0070C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254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9" descr="ANd9GcQSsn7VtOudkHaYUw8osTkfT1RyzbgwGXevMTiYKJmASUlLDfBlPkSXYiyz">
            <a:extLst>
              <a:ext uri="{FF2B5EF4-FFF2-40B4-BE49-F238E27FC236}">
                <a16:creationId xmlns:a16="http://schemas.microsoft.com/office/drawing/2014/main" id="{C4889481-7B95-4C37-A7E3-14605342E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771" y="808605"/>
            <a:ext cx="1895345" cy="94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436CC8-5461-4756-ACD1-7FCD67F11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180" y="1908622"/>
            <a:ext cx="9520158" cy="424233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i="1" dirty="0"/>
              <a:t> </a:t>
            </a:r>
            <a:endParaRPr lang="pt-BR" dirty="0"/>
          </a:p>
          <a:p>
            <a:pPr marL="0" indent="0" algn="ctr">
              <a:buNone/>
            </a:pPr>
            <a:r>
              <a:rPr lang="pt-BR" sz="3100" b="1" i="1" dirty="0">
                <a:solidFill>
                  <a:srgbClr val="0070C0"/>
                </a:solidFill>
              </a:rPr>
              <a:t>                   “A primeira condição para se realizar alguma coisa é não querer fazer tudo ao mesmo tempo”.</a:t>
            </a:r>
            <a:endParaRPr lang="pt-BR" sz="31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sz="2600" b="1" dirty="0"/>
              <a:t>                                                                                                      (Alceu Amoroso Lima)</a:t>
            </a:r>
            <a:endParaRPr lang="pt-BR" sz="2600" dirty="0"/>
          </a:p>
          <a:p>
            <a:pPr marL="0" indent="0">
              <a:buNone/>
            </a:pPr>
            <a:r>
              <a:rPr lang="pt-BR" sz="2600" dirty="0"/>
              <a:t> </a:t>
            </a:r>
          </a:p>
          <a:p>
            <a:pPr marL="0" indent="0" algn="ctr">
              <a:buNone/>
            </a:pPr>
            <a:r>
              <a:rPr lang="pt-BR" sz="3100" b="1" i="1" dirty="0">
                <a:solidFill>
                  <a:srgbClr val="0070C0"/>
                </a:solidFill>
              </a:rPr>
              <a:t>                  “... o amor se faz de um gesto efetivo e interior de dedicação para a captura do encontro. Trata-se de um eu-te-amo cujo sentido não é sintoma. É ação contra outras forças: não só aquelas que não produzem novos acontecimentos, mas também as que se acomodam na repetição do mesmo conhecimento e das mesmas práticas”.</a:t>
            </a:r>
            <a:endParaRPr lang="pt-BR" sz="31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sz="2600" b="1" dirty="0"/>
              <a:t>                                                                                                                 (Sonia Almeida)</a:t>
            </a:r>
            <a:endParaRPr lang="pt-BR" sz="2600" dirty="0"/>
          </a:p>
          <a:p>
            <a:endParaRPr lang="pt-BR" dirty="0"/>
          </a:p>
        </p:txBody>
      </p:sp>
      <p:pic>
        <p:nvPicPr>
          <p:cNvPr id="5" name="Imagem 22" descr="novo-logo-uema">
            <a:extLst>
              <a:ext uri="{FF2B5EF4-FFF2-40B4-BE49-F238E27FC236}">
                <a16:creationId xmlns:a16="http://schemas.microsoft.com/office/drawing/2014/main" id="{A2AEB4B0-A44E-4523-9050-5A3E01F78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3450" y="707043"/>
            <a:ext cx="2716979" cy="1049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3849BF-C3E4-42CF-8508-95E709B5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379" y="425885"/>
            <a:ext cx="9657475" cy="1540555"/>
          </a:xfrm>
        </p:spPr>
        <p:txBody>
          <a:bodyPr>
            <a:normAutofit/>
          </a:bodyPr>
          <a:lstStyle/>
          <a:p>
            <a:r>
              <a:rPr lang="pt-BR" b="1" dirty="0"/>
              <a:t>Há na base política do               da                                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87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A0826A-3669-4A9D-BC1C-C7CC04FE1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que é?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2EAC83-C4F5-4ED3-801B-1F8948C3B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b="1" dirty="0"/>
              <a:t>O PIBID</a:t>
            </a:r>
            <a:r>
              <a:rPr lang="pt-BR" sz="2400" dirty="0"/>
              <a:t> é uma ação da Política Nacional de Formação de Professores do Ministério da Educação (MEC).  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b="1" dirty="0"/>
              <a:t>VISA</a:t>
            </a:r>
            <a:r>
              <a:rPr lang="pt-BR" sz="2400" dirty="0"/>
              <a:t> proporcionar aos discentes na primeira metade do curso de licenciatura uma aproximação prática com o cotidiano das escolas públicas de educação básica e com o contexto em que elas estão inseridas.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1" descr="C:\Users\User\AppData\Local\Temp\Rar$DI15.964\capes-72012-RGBlow.jpg">
            <a:extLst>
              <a:ext uri="{FF2B5EF4-FFF2-40B4-BE49-F238E27FC236}">
                <a16:creationId xmlns:a16="http://schemas.microsoft.com/office/drawing/2014/main" id="{39040F0C-08BA-4EBF-963A-3074EB10E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890" y="2446033"/>
            <a:ext cx="1306192" cy="117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83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A9DEE-9134-4A6D-BB9A-D05191ABA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9520158" cy="4179966"/>
          </a:xfrm>
        </p:spPr>
        <p:txBody>
          <a:bodyPr>
            <a:normAutofit/>
          </a:bodyPr>
          <a:lstStyle/>
          <a:p>
            <a:r>
              <a:rPr lang="pt-BR" b="1" dirty="0"/>
              <a:t>O PROGRAMA </a:t>
            </a:r>
            <a:r>
              <a:rPr lang="pt-BR" dirty="0"/>
              <a:t>concede bolsas a alunos de licenciatura participantes de projetos de iniciação à docência desenvolvidos or instituições de educação superior (IES) em parceria com as redes de ensino.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="1" dirty="0"/>
              <a:t>OS PROJETOS </a:t>
            </a:r>
            <a:r>
              <a:rPr lang="pt-BR" dirty="0"/>
              <a:t>devem promover a iniciação do licenciando no ambiente escolar ainda na primeira metade do curso, visando estimular, desde o início de sua formação, a observação e a reflexão sobre a prática profissional no cotidiano das escolas públicas de educação básica. Os discentes serão acompanhados por um professor da escola e por um docente da Universidade Estadual do Maranhão, participante do programa.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3075" name="Imagem 19" descr="ANd9GcQSsn7VtOudkHaYUw8osTkfT1RyzbgwGXevMTiYKJmASUlLDfBlPkSXYiyz">
            <a:extLst>
              <a:ext uri="{FF2B5EF4-FFF2-40B4-BE49-F238E27FC236}">
                <a16:creationId xmlns:a16="http://schemas.microsoft.com/office/drawing/2014/main" id="{2B657E53-7DAB-4F3F-B19E-EAEE469FC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347" y="662302"/>
            <a:ext cx="2706858" cy="1353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76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899C5-D651-4A6A-BDBE-7421686EB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594986"/>
            <a:ext cx="9520158" cy="945715"/>
          </a:xfrm>
        </p:spPr>
        <p:txBody>
          <a:bodyPr>
            <a:normAutofit fontScale="90000"/>
          </a:bodyPr>
          <a:lstStyle/>
          <a:p>
            <a:pPr algn="ctr"/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r>
              <a:rPr lang="pt-BR" b="1" dirty="0"/>
              <a:t>Os Objetivos do Programa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3F6D64-E55F-4D91-BE23-D71FF876B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102291"/>
            <a:ext cx="10070925" cy="575571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/>
              <a:t> </a:t>
            </a:r>
            <a:r>
              <a:rPr lang="pt-BR" sz="2900" dirty="0"/>
              <a:t>1 – Incentivar a formação de docentes em nível superior para a educação básica;</a:t>
            </a:r>
          </a:p>
          <a:p>
            <a:pPr marL="0" indent="0">
              <a:buNone/>
            </a:pPr>
            <a:r>
              <a:rPr lang="pt-BR" sz="2900" dirty="0"/>
              <a:t> 2 – Contribuir para a valorização do magistério;</a:t>
            </a:r>
          </a:p>
          <a:p>
            <a:pPr marL="0" indent="0">
              <a:buNone/>
            </a:pPr>
            <a:r>
              <a:rPr lang="pt-BR" sz="2900" dirty="0"/>
              <a:t> 3 – Elevar a qualidade da formação inicial de professores nos cursos de licenciatura, promovendo a integração entre educação superior e educação básica;</a:t>
            </a:r>
          </a:p>
          <a:p>
            <a:pPr marL="0" indent="0">
              <a:buNone/>
            </a:pPr>
            <a:r>
              <a:rPr lang="pt-BR" sz="2900" dirty="0"/>
              <a:t> 4 – Inserir os licenciandos no cotidiano de escolas da rede pública de educação, proporcionando-lhes oportunidades de criação e participação em experiências metodológicas, tecnológicas e práticas docentes de caráter inovador e interdisciplinar que busquem a superação de problemas identificados no processo de ensino-aprendizagem;</a:t>
            </a:r>
          </a:p>
          <a:p>
            <a:pPr marL="0" indent="0">
              <a:buNone/>
            </a:pPr>
            <a:r>
              <a:rPr lang="pt-BR" sz="2900" dirty="0"/>
              <a:t> 5 – Incentivar escolas públicas de educação básica, mobilizando seus professores como coformadores dos futuros docentes e tornando-as protagonistas nos processos de formação inicial para o magistério;  e...</a:t>
            </a:r>
          </a:p>
          <a:p>
            <a:pPr marL="0" indent="0">
              <a:buNone/>
            </a:pPr>
            <a:r>
              <a:rPr lang="pt-BR" sz="2900" dirty="0"/>
              <a:t> 6 – Contribuir para a articulação entre teoria e prática necessárias à formação dos docentes, elevando a qualidade das ações acadêmicas nos cursos de licenciatura.</a:t>
            </a:r>
          </a:p>
          <a:p>
            <a:pPr marL="0" indent="0">
              <a:buNone/>
            </a:pPr>
            <a:r>
              <a:rPr lang="pt-BR" sz="2900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13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264647-BFAA-4948-9D38-26574AD1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165" y="1016601"/>
            <a:ext cx="9520158" cy="1049235"/>
          </a:xfrm>
        </p:spPr>
        <p:txBody>
          <a:bodyPr/>
          <a:lstStyle/>
          <a:p>
            <a:r>
              <a:rPr lang="pt-BR" b="1" dirty="0"/>
              <a:t>         Como funciona?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54AA77-B247-4354-A7C0-1D02DA7A7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677" y="1541218"/>
            <a:ext cx="10597019" cy="4596535"/>
          </a:xfrm>
        </p:spPr>
        <p:txBody>
          <a:bodyPr>
            <a:noAutofit/>
          </a:bodyPr>
          <a:lstStyle/>
          <a:p>
            <a:r>
              <a:rPr lang="pt-BR" sz="2400" dirty="0"/>
              <a:t>A UEMA, dentre tantas IES, interessou-se novamente em participar do PIBID e apresentou à CAPES seu Projeto de iniciação à docência conforme o Edital Nº 07/2018 e a Portaria  Nº 45/2018.</a:t>
            </a:r>
          </a:p>
          <a:p>
            <a:r>
              <a:rPr lang="pt-BR" sz="2400" dirty="0"/>
              <a:t>O Projeto Institucional da UEMA foi Aprovado pela CAPES com 8 núcleos de iniciação à docência: ARTES, FILOSOFIA, HISTÓRIA, LÍNGUA PORTUGUESA, LÍNGUA INGLESA, MATEMÁTICA e PEDAGOGIA, compostos de 199 alunos bolsistas e 8 alunos voluntários; 24 professores supervisores de escolas públicas e 8 professores coordenadores de áreas. Os núcleos agrupam-se por subprojetos definidos segundo o componente curricular da educação básica para os quais são formados os discentes. </a:t>
            </a:r>
          </a:p>
        </p:txBody>
      </p:sp>
    </p:spTree>
    <p:extLst>
      <p:ext uri="{BB962C8B-B14F-4D97-AF65-F5344CB8AC3E}">
        <p14:creationId xmlns:p14="http://schemas.microsoft.com/office/powerpoint/2010/main" val="160687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C3D748-B455-42CF-B737-0625E6A46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488" y="281836"/>
            <a:ext cx="9520158" cy="1049235"/>
          </a:xfrm>
        </p:spPr>
        <p:txBody>
          <a:bodyPr/>
          <a:lstStyle/>
          <a:p>
            <a:r>
              <a:rPr lang="pt-BR" b="1" dirty="0"/>
              <a:t>E as cotas de bolsas?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7E4163-95AC-4355-A3CE-4BA56F508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285" y="1331072"/>
            <a:ext cx="10095978" cy="4919416"/>
          </a:xfrm>
        </p:spPr>
        <p:txBody>
          <a:bodyPr>
            <a:normAutofit/>
          </a:bodyPr>
          <a:lstStyle/>
          <a:p>
            <a:r>
              <a:rPr lang="pt-BR" sz="2400" dirty="0"/>
              <a:t>A UEMA, selecionada pela CAPES, receberá 199 cotas de bolsas. Os bolsistas foram selecionados pelos Editais PROG/UEMA Nº 24 e 32 / 2018, respectivamente para discentes bolsistas e professores supervisores do PIBID, em escolas públicas. </a:t>
            </a:r>
          </a:p>
          <a:p>
            <a:r>
              <a:rPr lang="pt-BR" sz="2400" b="1" dirty="0"/>
              <a:t>As escolas </a:t>
            </a:r>
            <a:r>
              <a:rPr lang="pt-BR" sz="2400" dirty="0"/>
              <a:t>foram escolhidas pelas redes públicas de ensino.</a:t>
            </a:r>
          </a:p>
          <a:p>
            <a:r>
              <a:rPr lang="pt-BR" sz="2400" b="1" dirty="0"/>
              <a:t>Duração do Programa: </a:t>
            </a:r>
            <a:r>
              <a:rPr lang="pt-BR" sz="2400" dirty="0"/>
              <a:t>18 meses. 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70425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6F8FC5-C062-410E-8DD8-FA8E6770F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6187" y="765354"/>
            <a:ext cx="8977175" cy="826717"/>
          </a:xfrm>
        </p:spPr>
        <p:txBody>
          <a:bodyPr>
            <a:normAutofit fontScale="90000"/>
          </a:bodyPr>
          <a:lstStyle/>
          <a:p>
            <a:pPr algn="ctr"/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dirty="0"/>
              <a:t>EXECUÇÃO DO PROJETO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7EF5E0-EEAB-47C5-8745-4B12E87F9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78363"/>
            <a:ext cx="9520158" cy="3450613"/>
          </a:xfrm>
        </p:spPr>
        <p:txBody>
          <a:bodyPr/>
          <a:lstStyle/>
          <a:p>
            <a:endParaRPr lang="pt-BR" dirty="0"/>
          </a:p>
          <a:p>
            <a:pPr algn="ctr"/>
            <a:r>
              <a:rPr lang="pt-BR" sz="2800" dirty="0"/>
              <a:t>O plano de atividades dos núcleos deve ser elaborado com base nos princípios e características da Iniciação à Docência.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4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a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365</TotalTime>
  <Words>2421</Words>
  <Application>Microsoft Office PowerPoint</Application>
  <PresentationFormat>Widescreen</PresentationFormat>
  <Paragraphs>151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1" baseType="lpstr">
      <vt:lpstr>Arial</vt:lpstr>
      <vt:lpstr>Palatino Linotype</vt:lpstr>
      <vt:lpstr>Galeria</vt:lpstr>
      <vt:lpstr>   Maria Goretti Cavalcante de Carvalho Coordenadora Institucional </vt:lpstr>
      <vt:lpstr>Apresentação do PowerPoint</vt:lpstr>
      <vt:lpstr>Há na base política do               da                                 </vt:lpstr>
      <vt:lpstr>O que é?</vt:lpstr>
      <vt:lpstr>Apresentação do PowerPoint</vt:lpstr>
      <vt:lpstr>          Os Objetivos do Programa </vt:lpstr>
      <vt:lpstr>         Como funciona?  </vt:lpstr>
      <vt:lpstr>E as cotas de bolsas?</vt:lpstr>
      <vt:lpstr>       EXECUÇÃO DO PROJETO </vt:lpstr>
      <vt:lpstr> São princípios da iniciação à docência:  </vt:lpstr>
      <vt:lpstr> São características da iniciação à docência:  </vt:lpstr>
      <vt:lpstr>São características da iniciação à docência:</vt:lpstr>
      <vt:lpstr>Art. 4º São modalidades de bolsa do Pibid:  (Portaria CAPES Nº 45/2018)</vt:lpstr>
      <vt:lpstr>Art. 5º Às modalidades de bolsas de que trata os art. 3º e 4º aplicam-se os seguintes valores:</vt:lpstr>
      <vt:lpstr>Art. 17 - São atribuições do bolsista na modalidade de Coordenador Institucional:</vt:lpstr>
      <vt:lpstr>E mais...</vt:lpstr>
      <vt:lpstr>Apresentação do PowerPoint</vt:lpstr>
      <vt:lpstr>Apresentação do PowerPoint</vt:lpstr>
      <vt:lpstr>Art. 19 São atribuições dos bolsistas do Pibid:</vt:lpstr>
      <vt:lpstr>Art. 19 São atribuições dos bolsistas do Pibid:</vt:lpstr>
      <vt:lpstr>Art. 19 São atribuições dos bolsistas do Pibid:</vt:lpstr>
      <vt:lpstr>II - São atribuições do supervisor: </vt:lpstr>
      <vt:lpstr>III - São deveres do bolsista de iniciação à docência:</vt:lpstr>
      <vt:lpstr>Apresentação do PowerPoint</vt:lpstr>
      <vt:lpstr>Apresentação do PowerPoint</vt:lpstr>
      <vt:lpstr>CRONOGRAMA DE ATIVIDADES</vt:lpstr>
      <vt:lpstr>CRONOGRAMA DE ATIVIDADES</vt:lpstr>
      <vt:lpstr> Enfim,...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Goretti</dc:creator>
  <cp:lastModifiedBy>Maria Goretti Cavalcante de Carvalho</cp:lastModifiedBy>
  <cp:revision>163</cp:revision>
  <dcterms:created xsi:type="dcterms:W3CDTF">2018-08-16T12:38:46Z</dcterms:created>
  <dcterms:modified xsi:type="dcterms:W3CDTF">2018-12-04T00:13:12Z</dcterms:modified>
</cp:coreProperties>
</file>